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7772400" cy="10058400"/>
  <p:notesSz cx="7010400" cy="9296400"/>
  <p:embeddedFontLst>
    <p:embeddedFont>
      <p:font typeface="Arial Narrow" panose="020B0604020202020204" pitchFamily="34" charset="0"/>
      <p:regular r:id="rId4"/>
      <p:bold r:id="rId5"/>
      <p:italic r:id="rId6"/>
      <p:boldItalic r:id="rId7"/>
    </p:embeddedFont>
    <p:embeddedFont>
      <p:font typeface="Oswald" pitchFamily="2" charset="77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9" roundtripDataSignature="AMtx7mhRWGOJdxpBMHNj1kH2fgUdkSAy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87CCCF-393E-4E6C-A1E0-03FB4AAA0149}">
  <a:tblStyle styleId="{2A87CCCF-393E-4E6C-A1E0-03FB4AAA014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81089C5-204A-4EA8-A5FA-94A53D8C4BA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7F38C9B-4BBA-44E4-A9A7-51415704FFCB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B1EB164-6A85-4C50-840D-DED40B4FB206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8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80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79" Type="http://customschemas.google.com/relationships/presentationmetadata" Target="metadata"/><Relationship Id="rId5" Type="http://schemas.openxmlformats.org/officeDocument/2006/relationships/font" Target="fonts/font2.fntdata"/><Relationship Id="rId82" Type="http://schemas.openxmlformats.org/officeDocument/2006/relationships/theme" Target="theme/theme1.xml"/><Relationship Id="rId81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93216" y="1162050"/>
            <a:ext cx="24240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534352" y="810841"/>
            <a:ext cx="6703800" cy="78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5pPr>
            <a:lvl6pPr marL="274320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320040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65760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411480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534353" y="9322650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31"/>
          <p:cNvSpPr txBox="1">
            <a:spLocks noGrp="1"/>
          </p:cNvSpPr>
          <p:nvPr>
            <p:ph type="sldNum" idx="12"/>
          </p:nvPr>
        </p:nvSpPr>
        <p:spPr>
          <a:xfrm>
            <a:off x="6036481" y="9538700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title"/>
          </p:nvPr>
        </p:nvSpPr>
        <p:spPr>
          <a:xfrm>
            <a:off x="530305" y="2507618"/>
            <a:ext cx="6703800" cy="41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1"/>
          </p:nvPr>
        </p:nvSpPr>
        <p:spPr>
          <a:xfrm>
            <a:off x="530305" y="6731215"/>
            <a:ext cx="67038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dt" idx="10"/>
          </p:nvPr>
        </p:nvSpPr>
        <p:spPr>
          <a:xfrm>
            <a:off x="534353" y="9322650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32"/>
          <p:cNvSpPr txBox="1">
            <a:spLocks noGrp="1"/>
          </p:cNvSpPr>
          <p:nvPr>
            <p:ph type="ftr" idx="11"/>
          </p:nvPr>
        </p:nvSpPr>
        <p:spPr>
          <a:xfrm>
            <a:off x="2574608" y="9059548"/>
            <a:ext cx="26232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4" name="Google Shape;44;p32"/>
          <p:cNvSpPr txBox="1">
            <a:spLocks noGrp="1"/>
          </p:cNvSpPr>
          <p:nvPr>
            <p:ph type="sldNum" idx="12"/>
          </p:nvPr>
        </p:nvSpPr>
        <p:spPr>
          <a:xfrm>
            <a:off x="6097283" y="9538700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534353" y="535520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33033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5pPr>
            <a:lvl6pPr marL="274320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320040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65760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411480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2"/>
          </p:nvPr>
        </p:nvSpPr>
        <p:spPr>
          <a:xfrm>
            <a:off x="3934778" y="2677584"/>
            <a:ext cx="33033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5pPr>
            <a:lvl6pPr marL="274320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320040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65760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411480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dt" idx="10"/>
          </p:nvPr>
        </p:nvSpPr>
        <p:spPr>
          <a:xfrm>
            <a:off x="534353" y="9322650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33"/>
          <p:cNvSpPr txBox="1">
            <a:spLocks noGrp="1"/>
          </p:cNvSpPr>
          <p:nvPr>
            <p:ph type="ftr" idx="11"/>
          </p:nvPr>
        </p:nvSpPr>
        <p:spPr>
          <a:xfrm>
            <a:off x="2574608" y="9059548"/>
            <a:ext cx="26232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1" name="Google Shape;51;p33"/>
          <p:cNvSpPr txBox="1">
            <a:spLocks noGrp="1"/>
          </p:cNvSpPr>
          <p:nvPr>
            <p:ph type="sldNum" idx="12"/>
          </p:nvPr>
        </p:nvSpPr>
        <p:spPr>
          <a:xfrm>
            <a:off x="6097283" y="9538700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>
            <a:spLocks noGrp="1"/>
          </p:cNvSpPr>
          <p:nvPr>
            <p:ph type="title"/>
          </p:nvPr>
        </p:nvSpPr>
        <p:spPr>
          <a:xfrm>
            <a:off x="535365" y="535520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1"/>
          </p:nvPr>
        </p:nvSpPr>
        <p:spPr>
          <a:xfrm>
            <a:off x="535365" y="2465706"/>
            <a:ext cx="32880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2"/>
          </p:nvPr>
        </p:nvSpPr>
        <p:spPr>
          <a:xfrm>
            <a:off x="535365" y="3674110"/>
            <a:ext cx="3288000" cy="5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5pPr>
            <a:lvl6pPr marL="274320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320040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65760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411480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3"/>
          </p:nvPr>
        </p:nvSpPr>
        <p:spPr>
          <a:xfrm>
            <a:off x="3934778" y="2465706"/>
            <a:ext cx="33042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4"/>
          </p:nvPr>
        </p:nvSpPr>
        <p:spPr>
          <a:xfrm>
            <a:off x="3934778" y="3674110"/>
            <a:ext cx="3304200" cy="5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5pPr>
            <a:lvl6pPr marL="274320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320040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65760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411480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534353" y="9322650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34"/>
          <p:cNvSpPr txBox="1">
            <a:spLocks noGrp="1"/>
          </p:cNvSpPr>
          <p:nvPr>
            <p:ph type="sldNum" idx="12"/>
          </p:nvPr>
        </p:nvSpPr>
        <p:spPr>
          <a:xfrm>
            <a:off x="6097283" y="9538700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1"/>
          </p:nvPr>
        </p:nvSpPr>
        <p:spPr>
          <a:xfrm>
            <a:off x="3304282" y="1448226"/>
            <a:ext cx="3934800" cy="7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2"/>
          </p:nvPr>
        </p:nvSpPr>
        <p:spPr>
          <a:xfrm>
            <a:off x="535365" y="3017520"/>
            <a:ext cx="25068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dt" idx="10"/>
          </p:nvPr>
        </p:nvSpPr>
        <p:spPr>
          <a:xfrm>
            <a:off x="534353" y="9322650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37"/>
          <p:cNvSpPr txBox="1">
            <a:spLocks noGrp="1"/>
          </p:cNvSpPr>
          <p:nvPr>
            <p:ph type="ftr" idx="11"/>
          </p:nvPr>
        </p:nvSpPr>
        <p:spPr>
          <a:xfrm>
            <a:off x="2574608" y="9059548"/>
            <a:ext cx="26232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6" name="Google Shape;66;p37"/>
          <p:cNvSpPr txBox="1">
            <a:spLocks noGrp="1"/>
          </p:cNvSpPr>
          <p:nvPr>
            <p:ph type="sldNum" idx="12"/>
          </p:nvPr>
        </p:nvSpPr>
        <p:spPr>
          <a:xfrm>
            <a:off x="6097283" y="9538700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>
            <a:spLocks noGrp="1"/>
          </p:cNvSpPr>
          <p:nvPr>
            <p:ph type="pic" idx="2"/>
          </p:nvPr>
        </p:nvSpPr>
        <p:spPr>
          <a:xfrm>
            <a:off x="3304282" y="1448226"/>
            <a:ext cx="3934800" cy="7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>
            <a:off x="535365" y="3017520"/>
            <a:ext cx="25068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534353" y="9322650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2574608" y="9059548"/>
            <a:ext cx="26232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6097283" y="9538700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>
            <a:off x="534353" y="535520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695198" y="2516634"/>
            <a:ext cx="6381900" cy="6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5pPr>
            <a:lvl6pPr marL="274320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320040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65760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411480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534353" y="9322650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2574608" y="9059548"/>
            <a:ext cx="26232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6097283" y="9538700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0"/>
          <p:cNvSpPr txBox="1">
            <a:spLocks noGrp="1"/>
          </p:cNvSpPr>
          <p:nvPr>
            <p:ph type="title"/>
          </p:nvPr>
        </p:nvSpPr>
        <p:spPr>
          <a:xfrm rot="5400000">
            <a:off x="2138198" y="3959567"/>
            <a:ext cx="85239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body" idx="1"/>
          </p:nvPr>
        </p:nvSpPr>
        <p:spPr>
          <a:xfrm rot="5400000">
            <a:off x="-1262230" y="2332217"/>
            <a:ext cx="8523900" cy="4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5pPr>
            <a:lvl6pPr marL="274320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320040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65760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411480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dt" idx="10"/>
          </p:nvPr>
        </p:nvSpPr>
        <p:spPr>
          <a:xfrm>
            <a:off x="534353" y="9322650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40"/>
          <p:cNvSpPr txBox="1">
            <a:spLocks noGrp="1"/>
          </p:cNvSpPr>
          <p:nvPr>
            <p:ph type="ftr" idx="11"/>
          </p:nvPr>
        </p:nvSpPr>
        <p:spPr>
          <a:xfrm>
            <a:off x="2574608" y="9059548"/>
            <a:ext cx="26232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5" name="Google Shape;85;p40"/>
          <p:cNvSpPr txBox="1">
            <a:spLocks noGrp="1"/>
          </p:cNvSpPr>
          <p:nvPr>
            <p:ph type="sldNum" idx="12"/>
          </p:nvPr>
        </p:nvSpPr>
        <p:spPr>
          <a:xfrm>
            <a:off x="6097283" y="9538700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>
            <a:off x="0" y="0"/>
            <a:ext cx="7772400" cy="1068300"/>
          </a:xfrm>
          <a:prstGeom prst="rect">
            <a:avLst/>
          </a:prstGeom>
          <a:solidFill>
            <a:srgbClr val="AD99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9"/>
          <p:cNvSpPr txBox="1">
            <a:spLocks noGrp="1"/>
          </p:cNvSpPr>
          <p:nvPr>
            <p:ph type="title"/>
          </p:nvPr>
        </p:nvSpPr>
        <p:spPr>
          <a:xfrm>
            <a:off x="534353" y="535520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swald"/>
              <a:buNone/>
              <a:defRPr sz="37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swald"/>
              <a:buNone/>
              <a:defRPr sz="20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swald"/>
              <a:buNone/>
              <a:defRPr sz="20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swald"/>
              <a:buNone/>
              <a:defRPr sz="20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swald"/>
              <a:buNone/>
              <a:defRPr sz="20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swald"/>
              <a:buNone/>
              <a:defRPr sz="20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swald"/>
              <a:buNone/>
              <a:defRPr sz="20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swald"/>
              <a:buNone/>
              <a:defRPr sz="20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swald"/>
              <a:buNone/>
              <a:defRPr sz="20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8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Char char="•"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•"/>
              <a:defRPr sz="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swald"/>
              <a:buChar char="•"/>
              <a:defRPr sz="17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•"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•"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•"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•"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•"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•"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dt" idx="10"/>
          </p:nvPr>
        </p:nvSpPr>
        <p:spPr>
          <a:xfrm>
            <a:off x="534353" y="9322650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6097283" y="9538700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5" name="Google Shape;15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16825" y="106203"/>
            <a:ext cx="2738750" cy="8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9"/>
          <p:cNvSpPr txBox="1"/>
          <p:nvPr/>
        </p:nvSpPr>
        <p:spPr>
          <a:xfrm>
            <a:off x="0" y="9554600"/>
            <a:ext cx="7772400" cy="503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390 Interlocken Crescent, Ste. 350 • Broomfield, CO 80021  • exit360Brokers.com</a:t>
            </a:r>
            <a:endParaRPr sz="1400" b="0" i="0" u="none" strike="noStrike" cap="non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" name="Google Shape;17;p29"/>
          <p:cNvSpPr/>
          <p:nvPr/>
        </p:nvSpPr>
        <p:spPr>
          <a:xfrm>
            <a:off x="50" y="1067600"/>
            <a:ext cx="7772400" cy="44100"/>
          </a:xfrm>
          <a:prstGeom prst="rect">
            <a:avLst/>
          </a:prstGeom>
          <a:solidFill>
            <a:srgbClr val="917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9"/>
          <p:cNvSpPr/>
          <p:nvPr/>
        </p:nvSpPr>
        <p:spPr>
          <a:xfrm>
            <a:off x="50" y="9510500"/>
            <a:ext cx="7772400" cy="44100"/>
          </a:xfrm>
          <a:prstGeom prst="rect">
            <a:avLst/>
          </a:prstGeom>
          <a:solidFill>
            <a:srgbClr val="AD99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/>
        </p:nvSpPr>
        <p:spPr>
          <a:xfrm>
            <a:off x="179400" y="4262012"/>
            <a:ext cx="7424400" cy="1427538"/>
          </a:xfrm>
          <a:prstGeom prst="rect">
            <a:avLst/>
          </a:prstGeom>
          <a:solidFill>
            <a:srgbClr val="AD9963"/>
          </a:solidFill>
          <a:ln>
            <a:noFill/>
          </a:ln>
        </p:spPr>
        <p:txBody>
          <a:bodyPr spcFirstLastPara="1" wrap="square" lIns="102600" tIns="51275" rIns="102600" bIns="512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0" i="0" u="sng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BUSINESS ATTRIBUTES</a:t>
            </a:r>
            <a:endParaRPr sz="1200" b="0" i="0" u="none" strike="noStrike" cap="non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● </a:t>
            </a:r>
            <a:r>
              <a:rPr lang="en-US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Four-Season Recurring Revenue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			● </a:t>
            </a:r>
            <a:r>
              <a:rPr lang="en-US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W-2 Workers</a:t>
            </a:r>
            <a:endParaRPr sz="1200" b="0" i="0" u="none" strike="noStrike" cap="non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● </a:t>
            </a:r>
            <a:r>
              <a:rPr lang="en-US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World Class Customer Service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				● </a:t>
            </a:r>
            <a:r>
              <a:rPr lang="en-US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High-Margin Business</a:t>
            </a:r>
            <a:endParaRPr sz="1200" b="0" i="0" u="none" strike="noStrike" cap="non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● Diversified Customer Base				● Strong Revenue With </a:t>
            </a:r>
            <a:r>
              <a:rPr lang="en-US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No Website</a:t>
            </a:r>
            <a:endParaRPr sz="1200" b="0" i="0" u="none" strike="noStrike" cap="non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● Low Customer Concentration				● Strong Pipeline of Work – 2025 &amp; 2026</a:t>
            </a:r>
            <a:endParaRPr sz="1200" b="0" i="0" u="none" strike="noStrike" cap="non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15" name="Google Shape;115;p4"/>
          <p:cNvGraphicFramePr/>
          <p:nvPr>
            <p:extLst>
              <p:ext uri="{D42A27DB-BD31-4B8C-83A1-F6EECF244321}">
                <p14:modId xmlns:p14="http://schemas.microsoft.com/office/powerpoint/2010/main" val="1766799617"/>
              </p:ext>
            </p:extLst>
          </p:nvPr>
        </p:nvGraphicFramePr>
        <p:xfrm>
          <a:off x="187659" y="8293908"/>
          <a:ext cx="7654729" cy="1215162"/>
        </p:xfrm>
        <a:graphic>
          <a:graphicData uri="http://schemas.openxmlformats.org/drawingml/2006/table">
            <a:tbl>
              <a:tblPr>
                <a:noFill/>
                <a:tableStyleId>{481089C5-204A-4EA8-A5FA-94A53D8C4BA6}</a:tableStyleId>
              </a:tblPr>
              <a:tblGrid>
                <a:gridCol w="108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872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FINANCIAL INFORMATION</a:t>
                      </a:r>
                      <a:endParaRPr sz="1100" u="none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D99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ASSETS INCLUDED (Estimated)</a:t>
                      </a:r>
                      <a:endParaRPr sz="1100" u="none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D99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4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Year</a:t>
                      </a:r>
                      <a:endParaRPr sz="1100" u="none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Gross Sales</a:t>
                      </a:r>
                      <a:endParaRPr sz="1100" u="none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SDE</a:t>
                      </a:r>
                      <a:endParaRPr sz="1100" u="none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Arial Narrow" panose="020B0606020202030204" pitchFamily="34" charset="0"/>
                          <a:ea typeface="Oswald"/>
                          <a:cs typeface="Oswald"/>
                          <a:sym typeface="Oswald"/>
                        </a:rPr>
                        <a:t>Furniture &amp; Fixtures</a:t>
                      </a:r>
                      <a:endParaRPr sz="1200" u="none" strike="noStrike" cap="none" dirty="0">
                        <a:latin typeface="Arial Narrow" panose="020B0606020202030204" pitchFamily="34" charset="0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Oswald"/>
                          <a:cs typeface="Oswald"/>
                          <a:sym typeface="Oswald"/>
                        </a:rPr>
                        <a:t>$2,000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+mn-lt"/>
                        </a:rPr>
                        <a:t>2023</a:t>
                      </a:r>
                      <a:endParaRPr sz="1200" dirty="0">
                        <a:latin typeface="+mn-lt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+mn-lt"/>
                        </a:rPr>
                        <a:t>$3,220,892</a:t>
                      </a:r>
                      <a:endParaRPr sz="1200" dirty="0">
                        <a:latin typeface="+mn-lt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+mn-lt"/>
                        </a:rPr>
                        <a:t>$1,155,740</a:t>
                      </a:r>
                      <a:endParaRPr sz="1200" dirty="0">
                        <a:latin typeface="+mn-lt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Arial Narrow" panose="020B0606020202030204" pitchFamily="34" charset="0"/>
                          <a:ea typeface="Oswald"/>
                          <a:cs typeface="Oswald"/>
                          <a:sym typeface="Oswald"/>
                        </a:rPr>
                        <a:t>Vehicles, Trailers, and Equipment</a:t>
                      </a:r>
                      <a:endParaRPr sz="1200" u="none" strike="noStrike" cap="none" dirty="0">
                        <a:latin typeface="Arial Narrow" panose="020B0606020202030204" pitchFamily="34" charset="0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+mn-lt"/>
                          <a:ea typeface="Oswald"/>
                          <a:cs typeface="Oswald"/>
                          <a:sym typeface="Oswald"/>
                        </a:rPr>
                        <a:t>$1,120,000</a:t>
                      </a:r>
                      <a:endParaRPr sz="1200" u="none" strike="noStrike" cap="none" dirty="0">
                        <a:latin typeface="+mn-lt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+mn-lt"/>
                          <a:ea typeface="Oswald"/>
                          <a:cs typeface="Oswald"/>
                          <a:sym typeface="Oswald"/>
                        </a:rPr>
                        <a:t>2024</a:t>
                      </a:r>
                      <a:endParaRPr sz="1200" u="none" strike="noStrike" cap="none" dirty="0">
                        <a:latin typeface="+mn-lt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+mn-lt"/>
                          <a:ea typeface="Oswald"/>
                          <a:cs typeface="Oswald"/>
                          <a:sym typeface="Oswald"/>
                        </a:rPr>
                        <a:t>$3,692,864</a:t>
                      </a:r>
                      <a:endParaRPr sz="1200" u="none" strike="noStrike" cap="none" dirty="0">
                        <a:latin typeface="+mn-lt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dirty="0">
                          <a:latin typeface="+mn-lt"/>
                          <a:ea typeface="Oswald"/>
                          <a:cs typeface="Oswald"/>
                          <a:sym typeface="Oswald"/>
                        </a:rPr>
                        <a:t>$1,090,857</a:t>
                      </a:r>
                      <a:endParaRPr sz="1200" dirty="0">
                        <a:latin typeface="+mn-lt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+mn-lt"/>
                          <a:ea typeface="Oswald"/>
                          <a:cs typeface="Oswald"/>
                          <a:sym typeface="Oswald"/>
                        </a:rPr>
                        <a:t>Inventory</a:t>
                      </a:r>
                      <a:endParaRPr sz="1200" u="none" strike="noStrike" cap="none" dirty="0">
                        <a:latin typeface="+mn-lt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+mn-lt"/>
                          <a:ea typeface="Oswald"/>
                          <a:cs typeface="Oswald"/>
                          <a:sym typeface="Oswald"/>
                        </a:rPr>
                        <a:t>$125,000</a:t>
                      </a:r>
                      <a:endParaRPr sz="1200" u="none" strike="noStrike" cap="none" dirty="0">
                        <a:latin typeface="+mn-lt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68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+mn-lt"/>
                        </a:rPr>
                        <a:t>2025</a:t>
                      </a:r>
                      <a:endParaRPr sz="1200" dirty="0">
                        <a:latin typeface="+mn-lt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+mn-lt"/>
                        </a:rPr>
                        <a:t>+ 39%</a:t>
                      </a:r>
                      <a:endParaRPr sz="1200" dirty="0">
                        <a:latin typeface="+mn-lt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+mn-lt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Oswald"/>
                          <a:cs typeface="Oswald"/>
                          <a:sym typeface="Oswald"/>
                        </a:rPr>
                        <a:t>Total </a:t>
                      </a:r>
                      <a:r>
                        <a:rPr lang="en-US" sz="1200" u="none" strike="noStrike" cap="none" dirty="0">
                          <a:latin typeface="+mn-lt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1200" u="none" strike="noStrike" cap="none" dirty="0">
                        <a:latin typeface="+mn-lt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+mn-lt"/>
                          <a:ea typeface="Oswald"/>
                          <a:cs typeface="Oswald"/>
                          <a:sym typeface="Oswald"/>
                        </a:rPr>
                        <a:t>$1,247,000</a:t>
                      </a:r>
                      <a:endParaRPr sz="1200" u="none" strike="noStrike" cap="none" dirty="0">
                        <a:latin typeface="+mn-lt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050" marR="68050" marT="0" marB="0">
                    <a:lnL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D99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6" name="Google Shape;116;p4"/>
          <p:cNvSpPr txBox="1"/>
          <p:nvPr/>
        </p:nvSpPr>
        <p:spPr>
          <a:xfrm>
            <a:off x="0" y="1054425"/>
            <a:ext cx="5767800" cy="535500"/>
          </a:xfrm>
          <a:prstGeom prst="rect">
            <a:avLst/>
          </a:prstGeom>
          <a:solidFill>
            <a:srgbClr val="917C4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VERY PROFITABLE F</a:t>
            </a:r>
            <a:r>
              <a:rPr lang="en-US" sz="2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ULL-SERVICE LANDSCAPE BUSINESS</a:t>
            </a:r>
            <a:endParaRPr sz="2000" b="0" i="0" u="none" strike="noStrike" cap="non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5767800" y="1047025"/>
            <a:ext cx="2004600" cy="535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$</a:t>
            </a:r>
            <a:r>
              <a:rPr lang="en-US" sz="18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5,4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95,000</a:t>
            </a:r>
            <a:endParaRPr sz="1800" b="1" i="0" u="none" strike="noStrike" cap="non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8" name="Google Shape;118;p4"/>
          <p:cNvSpPr txBox="1">
            <a:spLocks noGrp="1"/>
          </p:cNvSpPr>
          <p:nvPr>
            <p:ph type="sldNum" idx="12"/>
          </p:nvPr>
        </p:nvSpPr>
        <p:spPr>
          <a:xfrm>
            <a:off x="6036481" y="9538700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600" tIns="51275" rIns="102600" bIns="51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  <p:sp>
        <p:nvSpPr>
          <p:cNvPr id="119" name="Google Shape;119;p4"/>
          <p:cNvSpPr txBox="1"/>
          <p:nvPr/>
        </p:nvSpPr>
        <p:spPr>
          <a:xfrm>
            <a:off x="2785403" y="1582525"/>
            <a:ext cx="4743756" cy="261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                            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REVENUE IS UP 39% FOR 2025!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This reputable </a:t>
            </a:r>
            <a:r>
              <a:rPr lang="en-US" sz="11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landscape business was established in 2004 and renamed in 2013.  It’s located in the mountains of Colorado, with an abundance of high-end homes.  Services include new builds, remodeling, maintenance, and snow removal.  Customers include homeowners, HOA’s, multi-family homes, and commercial businesses.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1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Almost all the workers and staff are W-2 employees.  There is no risk of not getting the proper allocation of H-2B workers during peak season.  The company keeps the workers busy year-round because of substantial  snow removal work.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1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We feel this business is an ideal acquisition for an industry buyer, strategic buyer, or a financial buyer who would like to take the business to the next level.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1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20" name="Google Shape;120;p4"/>
          <p:cNvGraphicFramePr/>
          <p:nvPr>
            <p:extLst>
              <p:ext uri="{D42A27DB-BD31-4B8C-83A1-F6EECF244321}">
                <p14:modId xmlns:p14="http://schemas.microsoft.com/office/powerpoint/2010/main" val="356583829"/>
              </p:ext>
            </p:extLst>
          </p:nvPr>
        </p:nvGraphicFramePr>
        <p:xfrm>
          <a:off x="201000" y="5759252"/>
          <a:ext cx="7402800" cy="2560290"/>
        </p:xfrm>
        <a:graphic>
          <a:graphicData uri="http://schemas.openxmlformats.org/drawingml/2006/table">
            <a:tbl>
              <a:tblPr>
                <a:noFill/>
                <a:tableStyleId>{2A87CCCF-393E-4E6C-A1E0-03FB4AAA0149}</a:tableStyleId>
              </a:tblPr>
              <a:tblGrid>
                <a:gridCol w="24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839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sng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Corporate &amp; History</a:t>
                      </a:r>
                      <a:endParaRPr sz="1300" u="sng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Established in 2004</a:t>
                      </a:r>
                      <a:endParaRPr sz="1300" u="none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Subchapter S</a:t>
                      </a:r>
                      <a:endParaRPr sz="1300" u="none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sng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sng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Location and Facilities</a:t>
                      </a:r>
                      <a:endParaRPr sz="1300" u="sng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Colorado Mountains</a:t>
                      </a:r>
                      <a:endParaRPr sz="1300" u="none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Small Admin Office</a:t>
                      </a: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3.25 Yard w/Greenhouses</a:t>
                      </a: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Yard can be leased or purchased</a:t>
                      </a:r>
                      <a:endParaRPr sz="1300" u="none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1460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None/>
                      </a:pPr>
                      <a:endParaRPr sz="1300" u="none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sng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Customers</a:t>
                      </a:r>
                      <a:endParaRPr sz="1300" u="sng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New Residential</a:t>
                      </a: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Homeowners</a:t>
                      </a: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HOA’s</a:t>
                      </a: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Multi-Family Homes</a:t>
                      </a: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Commercial </a:t>
                      </a:r>
                    </a:p>
                    <a:p>
                      <a:pPr marL="1460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None/>
                      </a:pPr>
                      <a:endParaRPr sz="1300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sng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Sales and Marketing</a:t>
                      </a:r>
                      <a:endParaRPr lang="en-US" sz="1300" u="none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General Contractors</a:t>
                      </a:r>
                      <a:endParaRPr sz="1300" u="none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Past Customers</a:t>
                      </a:r>
                      <a:endParaRPr sz="1300" u="none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Word-of-Mouth</a:t>
                      </a: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Referrals</a:t>
                      </a:r>
                      <a:endParaRPr sz="1300" u="none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sng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Services </a:t>
                      </a:r>
                      <a:endParaRPr sz="1300" u="sng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1460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None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        New Construction</a:t>
                      </a: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Hardscapes </a:t>
                      </a: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Remodels</a:t>
                      </a: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Mowing/Maintenance</a:t>
                      </a: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Floral Maintenance</a:t>
                      </a: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Snow Removal</a:t>
                      </a: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Irrigation</a:t>
                      </a: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endParaRPr sz="1300" u="none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sng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Management &amp; Staff</a:t>
                      </a:r>
                      <a:endParaRPr sz="1300" u="sng" strike="noStrike" cap="none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swald"/>
                        <a:buChar char="●"/>
                      </a:pPr>
                      <a:r>
                        <a:rPr lang="en-US" sz="1300" u="none" strike="noStrike" cap="none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 Full-Time Employees (Including 2 Owners)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 descr="A house with a garden of flowers&#10;&#10;AI-generated content may be incorrect.">
            <a:extLst>
              <a:ext uri="{FF2B5EF4-FFF2-40B4-BE49-F238E27FC236}">
                <a16:creationId xmlns:a16="http://schemas.microsoft.com/office/drawing/2014/main" id="{52126692-ACF4-E91F-1A6D-031DE7EB3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00" y="1656645"/>
            <a:ext cx="2535665" cy="25356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7278</TotalTime>
  <Words>312</Words>
  <Application>Microsoft Macintosh PowerPoint</Application>
  <PresentationFormat>Custom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Narrow</vt:lpstr>
      <vt:lpstr>Calibri</vt:lpstr>
      <vt:lpstr>Oswald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CONFIDENTIAL</dc:title>
  <dc:creator>Ken Galecki</dc:creator>
  <cp:lastModifiedBy>Samantha Mortag</cp:lastModifiedBy>
  <cp:revision>169</cp:revision>
  <cp:lastPrinted>2025-07-09T14:56:00Z</cp:lastPrinted>
  <dcterms:created xsi:type="dcterms:W3CDTF">2020-06-20T11:44:38Z</dcterms:created>
  <dcterms:modified xsi:type="dcterms:W3CDTF">2025-08-25T02:37:35Z</dcterms:modified>
</cp:coreProperties>
</file>